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5" r:id="rId8"/>
    <p:sldId id="266" r:id="rId9"/>
    <p:sldId id="267" r:id="rId10"/>
    <p:sldId id="270" r:id="rId11"/>
    <p:sldId id="271" r:id="rId12"/>
    <p:sldId id="269" r:id="rId13"/>
    <p:sldId id="272" r:id="rId14"/>
    <p:sldId id="273" r:id="rId15"/>
    <p:sldId id="274" r:id="rId16"/>
    <p:sldId id="275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92E47500-E10B-40A7-888C-BB1EB92D0CFA}" type="datetimeFigureOut">
              <a:rPr lang="ru-RU" smtClean="0"/>
              <a:t>28.02.2023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E099DA87-ECE4-467E-B917-9FDB1BE8681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irenboard.com/wiki/index.php?title=%D0%A4%D0%B0%D0%B9%D0%BB:Read_8_Coils_2.png&amp;filetimestamp=20161207150026&amp;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irenboard.com/wiki/index.php?title=%D0%A4%D0%B0%D0%B9%D0%BB:Read_8_Coils_ERR.png&amp;filetimestamp=20161207164928&amp;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MODBUS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47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/>
              <a:t>Протокол </a:t>
            </a:r>
            <a:r>
              <a:rPr lang="ru-RU" dirty="0" err="1"/>
              <a:t>Modbus</a:t>
            </a:r>
            <a:r>
              <a:rPr lang="ru-RU" dirty="0"/>
              <a:t> — самый распространенный промышленный протокол для </a:t>
            </a:r>
            <a:r>
              <a:rPr lang="ru-RU" dirty="0" smtClean="0"/>
              <a:t>M2M-взаимодействия</a:t>
            </a:r>
            <a:r>
              <a:rPr lang="en-US" dirty="0"/>
              <a:t>.</a:t>
            </a:r>
            <a:endParaRPr lang="ru-RU" dirty="0"/>
          </a:p>
          <a:p>
            <a:pPr algn="just"/>
            <a:r>
              <a:rPr lang="ru-RU" dirty="0"/>
              <a:t>Стандарт позволяет интегрировать оборудование разных </a:t>
            </a:r>
            <a:r>
              <a:rPr lang="ru-RU" dirty="0" smtClean="0"/>
              <a:t>производителей.</a:t>
            </a:r>
            <a:endParaRPr lang="ru-RU" dirty="0"/>
          </a:p>
          <a:p>
            <a:pPr algn="just"/>
            <a:r>
              <a:rPr lang="en-US" dirty="0"/>
              <a:t>C</a:t>
            </a:r>
            <a:r>
              <a:rPr lang="ru-RU" dirty="0" err="1" smtClean="0"/>
              <a:t>труктура</a:t>
            </a:r>
            <a:r>
              <a:rPr lang="ru-RU" dirty="0" smtClean="0"/>
              <a:t> </a:t>
            </a:r>
            <a:r>
              <a:rPr lang="ru-RU" dirty="0"/>
              <a:t>запросов </a:t>
            </a:r>
            <a:r>
              <a:rPr lang="ru-RU" dirty="0" err="1"/>
              <a:t>Modbus</a:t>
            </a:r>
            <a:r>
              <a:rPr lang="ru-RU" dirty="0"/>
              <a:t> состоит из кода функции (чтение/запись), и данных, которые нужно считать или </a:t>
            </a:r>
            <a:r>
              <a:rPr lang="ru-RU" dirty="0" smtClean="0"/>
              <a:t>записать.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55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Стандарты </a:t>
            </a:r>
            <a:r>
              <a:rPr lang="ru-RU" dirty="0" err="1"/>
              <a:t>Modbus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Документ</a:t>
            </a:r>
            <a:r>
              <a:rPr lang="ru-RU" dirty="0"/>
              <a:t> </a:t>
            </a:r>
            <a:r>
              <a:rPr lang="ru-RU" dirty="0" err="1"/>
              <a:t>Modbus</a:t>
            </a:r>
            <a:r>
              <a:rPr lang="ru-RU" dirty="0"/>
              <a:t> </a:t>
            </a:r>
            <a:r>
              <a:rPr lang="ru-RU" dirty="0" err="1"/>
              <a:t>Application</a:t>
            </a:r>
            <a:r>
              <a:rPr lang="ru-RU" dirty="0"/>
              <a:t> </a:t>
            </a:r>
            <a:r>
              <a:rPr lang="ru-RU" dirty="0" err="1" smtClean="0"/>
              <a:t>Protocol</a:t>
            </a:r>
            <a:endParaRPr lang="en-US" dirty="0"/>
          </a:p>
          <a:p>
            <a:r>
              <a:rPr lang="ru-RU" u="sng" dirty="0" smtClean="0"/>
              <a:t>Документ</a:t>
            </a:r>
            <a:r>
              <a:rPr lang="ru-RU" u="sng" dirty="0"/>
              <a:t> </a:t>
            </a:r>
            <a:r>
              <a:rPr lang="ru-RU" u="sng" dirty="0" err="1"/>
              <a:t>Modbus</a:t>
            </a:r>
            <a:r>
              <a:rPr lang="ru-RU" u="sng" dirty="0"/>
              <a:t> </a:t>
            </a:r>
            <a:r>
              <a:rPr lang="ru-RU" u="sng" dirty="0" err="1"/>
              <a:t>over</a:t>
            </a:r>
            <a:r>
              <a:rPr lang="ru-RU" u="sng" dirty="0"/>
              <a:t> </a:t>
            </a:r>
            <a:r>
              <a:rPr lang="ru-RU" u="sng" dirty="0" err="1"/>
              <a:t>serial</a:t>
            </a:r>
            <a:r>
              <a:rPr lang="ru-RU" u="sng" dirty="0"/>
              <a:t> </a:t>
            </a:r>
            <a:r>
              <a:rPr lang="ru-RU" u="sng" dirty="0" err="1" smtClean="0"/>
              <a:t>line</a:t>
            </a:r>
            <a:endParaRPr lang="ru-RU" u="sng" dirty="0"/>
          </a:p>
          <a:p>
            <a:r>
              <a:rPr lang="ru-RU" dirty="0" smtClean="0"/>
              <a:t>Документ</a:t>
            </a:r>
            <a:r>
              <a:rPr lang="en-US" dirty="0"/>
              <a:t> Modbus Messaging on TCP/IP Implementation </a:t>
            </a:r>
            <a:r>
              <a:rPr lang="en-US" dirty="0" smtClean="0"/>
              <a:t>Guide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006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Физический уровень</a:t>
            </a:r>
            <a:endParaRPr lang="ru-RU" dirty="0"/>
          </a:p>
        </p:txBody>
      </p:sp>
      <p:pic>
        <p:nvPicPr>
          <p:cNvPr id="3" name="Рисунок 2" descr="https://habrastorage.org/r/w1560/webt/m5/34/_z/m534_zwjmv1mjx1rl0b1n-soqew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76864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2811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Логический уровень</a:t>
            </a:r>
            <a:endParaRPr lang="ru-RU" dirty="0"/>
          </a:p>
        </p:txBody>
      </p:sp>
      <p:pic>
        <p:nvPicPr>
          <p:cNvPr id="3" name="Рисунок 2" descr="https://habrastorage.org/r/w1560/webt/dn/mb/cx/dnmbcxephexiyanr-ipj70jvx58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423" y="692696"/>
            <a:ext cx="6954961" cy="43253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7294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понятия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Modbus </a:t>
            </a:r>
            <a:r>
              <a:rPr lang="ru-RU" dirty="0"/>
              <a:t>использует архитектуру </a:t>
            </a:r>
            <a:r>
              <a:rPr lang="en-US" dirty="0"/>
              <a:t>Master</a:t>
            </a:r>
            <a:r>
              <a:rPr lang="ru-RU" dirty="0"/>
              <a:t>-</a:t>
            </a:r>
            <a:r>
              <a:rPr lang="en-US" dirty="0"/>
              <a:t>Slave</a:t>
            </a:r>
            <a:r>
              <a:rPr lang="ru-RU" dirty="0"/>
              <a:t> (</a:t>
            </a:r>
            <a:r>
              <a:rPr lang="en-US" dirty="0"/>
              <a:t>Client</a:t>
            </a:r>
            <a:r>
              <a:rPr lang="ru-RU" dirty="0"/>
              <a:t>-</a:t>
            </a:r>
            <a:r>
              <a:rPr lang="en-US" dirty="0"/>
              <a:t>Server</a:t>
            </a:r>
            <a:r>
              <a:rPr lang="ru-RU" dirty="0"/>
              <a:t>).</a:t>
            </a:r>
          </a:p>
          <a:p>
            <a:pPr algn="just"/>
            <a:r>
              <a:rPr lang="ru-RU" dirty="0"/>
              <a:t>Данные </a:t>
            </a:r>
            <a:r>
              <a:rPr lang="ru-RU" dirty="0" err="1"/>
              <a:t>Modbus</a:t>
            </a:r>
            <a:r>
              <a:rPr lang="ru-RU" dirty="0"/>
              <a:t> передаются по последовательным линиям связи RS-485</a:t>
            </a:r>
            <a:r>
              <a:rPr lang="ru-RU" dirty="0" smtClean="0"/>
              <a:t>.</a:t>
            </a:r>
            <a:endParaRPr lang="ru-RU" dirty="0"/>
          </a:p>
          <a:p>
            <a:pPr algn="just"/>
            <a:r>
              <a:rPr lang="ru-RU" dirty="0"/>
              <a:t>Ведущее устройство ("мастер", или "клиент") периодически опрашивает "ведомое", или "сервер". Ведущее устройство не имеет адреса, передача сообщений от устройства-сервера ведущему без запроса ведущего в протоколе не предусмотрена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89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978352" cy="1600200"/>
          </a:xfrm>
        </p:spPr>
        <p:txBody>
          <a:bodyPr>
            <a:normAutofit/>
          </a:bodyPr>
          <a:lstStyle/>
          <a:p>
            <a:r>
              <a:rPr lang="ru-RU" dirty="0" smtClean="0"/>
              <a:t>Пакет данных </a:t>
            </a:r>
            <a:r>
              <a:rPr lang="en-US" dirty="0" smtClean="0"/>
              <a:t>MODBUS</a:t>
            </a:r>
            <a:endParaRPr lang="ru-RU" dirty="0"/>
          </a:p>
        </p:txBody>
      </p:sp>
      <p:pic>
        <p:nvPicPr>
          <p:cNvPr id="3" name="Рисунок 2" descr="https://wirenboard.com/wiki/images/thumb/5/58/Modbus_Datagram.png/900px-Modbus_Datagram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94" y="1556792"/>
            <a:ext cx="8280920" cy="24482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1804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Передача данных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/>
              <a:t>Запрос описывается тремя </a:t>
            </a:r>
            <a:r>
              <a:rPr lang="ru-RU" dirty="0" smtClean="0"/>
              <a:t>параметрами:</a:t>
            </a:r>
          </a:p>
          <a:p>
            <a:pPr algn="just"/>
            <a:r>
              <a:rPr lang="ru-RU" dirty="0" smtClean="0"/>
              <a:t>используемый </a:t>
            </a:r>
            <a:r>
              <a:rPr lang="ru-RU" dirty="0"/>
              <a:t>код функции </a:t>
            </a:r>
            <a:r>
              <a:rPr lang="ru-RU" dirty="0" err="1" smtClean="0"/>
              <a:t>Modbus</a:t>
            </a:r>
            <a:r>
              <a:rPr lang="ru-RU" dirty="0" smtClean="0"/>
              <a:t>;</a:t>
            </a:r>
          </a:p>
          <a:p>
            <a:pPr algn="just"/>
            <a:r>
              <a:rPr lang="ru-RU" dirty="0" smtClean="0"/>
              <a:t>адрес </a:t>
            </a:r>
            <a:r>
              <a:rPr lang="ru-RU" dirty="0"/>
              <a:t>начального </a:t>
            </a:r>
            <a:r>
              <a:rPr lang="ru-RU" dirty="0" smtClean="0"/>
              <a:t>бита/регистра;</a:t>
            </a:r>
          </a:p>
          <a:p>
            <a:pPr algn="just"/>
            <a:r>
              <a:rPr lang="ru-RU" dirty="0" smtClean="0"/>
              <a:t>число </a:t>
            </a:r>
            <a:r>
              <a:rPr lang="ru-RU" dirty="0"/>
              <a:t>бит/регистров, к которым будет применена выбранная </a:t>
            </a:r>
            <a:r>
              <a:rPr lang="ru-RU" dirty="0" smtClean="0"/>
              <a:t>функция.</a:t>
            </a:r>
          </a:p>
        </p:txBody>
      </p:sp>
    </p:spTree>
    <p:extLst>
      <p:ext uri="{BB962C8B-B14F-4D97-AF65-F5344CB8AC3E}">
        <p14:creationId xmlns:p14="http://schemas.microsoft.com/office/powerpoint/2010/main" val="359920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https://wirenboard.com/wiki/images/7/78/Modbus_transaction_OK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4" t="3142" r="9573" b="5497"/>
          <a:stretch/>
        </p:blipFill>
        <p:spPr bwMode="auto">
          <a:xfrm>
            <a:off x="1212420" y="764704"/>
            <a:ext cx="6535365" cy="40255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3062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Обмен данными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wirenboard.com/wiki/images/thumb/7/72/Read_8_Coils_2.png/600px-Read_8_Coils_2.png">
            <a:hlinkClick r:id="rId2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6" t="1288" r="7091" b="4077"/>
          <a:stretch/>
        </p:blipFill>
        <p:spPr bwMode="auto">
          <a:xfrm>
            <a:off x="1259632" y="476672"/>
            <a:ext cx="6345500" cy="47101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8159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914456" cy="1600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Обмен данными с ошибкой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wirenboard.com/wiki/images/thumb/4/4e/Read_8_Coils_ERR.png/600px-Read_8_Coils_ERR.png">
            <a:hlinkClick r:id="rId2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" t="4580" r="9970" b="4958"/>
          <a:stretch/>
        </p:blipFill>
        <p:spPr bwMode="auto">
          <a:xfrm>
            <a:off x="1475656" y="511278"/>
            <a:ext cx="5988129" cy="49247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765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Коды ошибки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712617"/>
              </p:ext>
            </p:extLst>
          </p:nvPr>
        </p:nvGraphicFramePr>
        <p:xfrm>
          <a:off x="107504" y="188640"/>
          <a:ext cx="8946116" cy="50405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3916"/>
                <a:gridCol w="2187831"/>
                <a:gridCol w="5664369"/>
              </a:tblGrid>
              <a:tr h="4660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Код ошибки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Название ошибки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Что означает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  <a:tr h="4056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Illegal Function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 запросе был передан недопустимый код функции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  <a:tr h="4056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Illegal Data Address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Указанный в запросе адрес не существует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  <a:tr h="4056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Illegal Data Value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 поле данных передано неверное значение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  <a:tr h="5869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Slave Device Failure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Произошла невосстановимая ошибка на устройстве при выполнении запрошенной операции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  <a:tr h="7681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Acknowledge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Запрос принят, выполняется, но выполнение потребует много времени; необходимо увеличить таймаут.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  <a:tr h="4056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Slave Device Busy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Устройство занято обработкой предыдущего запроса.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  <a:tr h="11306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Negative Acknowledge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Устройство не может выполнить запрос, необходимо получить от устройства дополнительную диагностическую информацию. Возможно, требуется тех. обслуживание.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  <a:tr h="4660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Memory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Parity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Error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Ошибка четности при обращении к внутренней памяти устройства.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545" marR="47545" marT="23772" marB="23772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947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MODBUS</a:t>
            </a:r>
            <a:r>
              <a:rPr lang="ru-RU" dirty="0" smtClean="0"/>
              <a:t>-регистры </a:t>
            </a:r>
            <a:r>
              <a:rPr lang="en-US" dirty="0" smtClean="0"/>
              <a:t>SLAVE </a:t>
            </a:r>
            <a:r>
              <a:rPr lang="ru-RU" dirty="0" smtClean="0"/>
              <a:t>устройств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8258477"/>
              </p:ext>
            </p:extLst>
          </p:nvPr>
        </p:nvGraphicFramePr>
        <p:xfrm>
          <a:off x="-8562" y="1268760"/>
          <a:ext cx="9113376" cy="2110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7792"/>
                <a:gridCol w="3037792"/>
                <a:gridCol w="3037792"/>
              </a:tblGrid>
              <a:tr h="422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Таблица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Размер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Доступ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</a:tr>
              <a:tr h="422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Регистры флагов (Coils)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 бит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чтение и запись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</a:tr>
              <a:tr h="422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Дискретные входы (Discrete Inputs)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 бит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только чтение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</a:tr>
              <a:tr h="422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Регистры хранения (Holding Registers)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16-битное слово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чтение и запись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</a:tr>
              <a:tr h="422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Регистры ввода (Input Registers)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16-битное слово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только чтение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960" marR="60960" marT="30480" marB="3048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71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habrastorage.org/webt/4a/wl/ph/4awlphxzog5eg3h5ntjnfjvnkwg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6" t="4912" r="5215" b="7368"/>
          <a:stretch/>
        </p:blipFill>
        <p:spPr bwMode="auto">
          <a:xfrm>
            <a:off x="1763688" y="620688"/>
            <a:ext cx="5278963" cy="56886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0614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Коды функций </a:t>
            </a:r>
            <a:r>
              <a:rPr lang="en-US" dirty="0" smtClean="0"/>
              <a:t>MODBUS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835273"/>
              </p:ext>
            </p:extLst>
          </p:nvPr>
        </p:nvGraphicFramePr>
        <p:xfrm>
          <a:off x="0" y="476672"/>
          <a:ext cx="9144000" cy="442425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1640"/>
                <a:gridCol w="1296144"/>
                <a:gridCol w="2016224"/>
                <a:gridCol w="4499992"/>
              </a:tblGrid>
              <a:tr h="2540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Код функции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HEX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Название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Действие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  <a:tr h="6357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0x01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Read Coils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Чтение значений нескольких регистров флагов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  <a:tr h="6357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0x02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Read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Discrete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Inputs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Чтение значений нескольких дискретных входов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  <a:tr h="6357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0x03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Read Holding Registers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Чтение значений нескольких регистров хранения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  <a:tr h="4462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0x04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Read Input Registers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Чтение значений нескольких регистров ввода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  <a:tr h="4462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0x05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Write Single Coil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Запись одного регистра флагов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  <a:tr h="4462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0x06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Write Single Register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Запись одного регистра хранения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  <a:tr h="4462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0x0F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Write Multiple Coils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Запись нескольких регистров флагов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  <a:tr h="4462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0x10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Write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Multiple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Register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Запись нескольких регистров хранения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17" marR="56017" marT="28009" marB="28009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758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Преимущества </a:t>
            </a:r>
            <a:r>
              <a:rPr lang="en-US" dirty="0" smtClean="0"/>
              <a:t>MODBUS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открытость и отсутствие </a:t>
            </a:r>
            <a:r>
              <a:rPr lang="ru-RU" dirty="0" smtClean="0"/>
              <a:t>лицензирования;</a:t>
            </a:r>
          </a:p>
          <a:p>
            <a:pPr algn="just"/>
            <a:r>
              <a:rPr lang="ru-RU" dirty="0" smtClean="0"/>
              <a:t>простота реализации;</a:t>
            </a:r>
            <a:endParaRPr lang="ru-RU" dirty="0"/>
          </a:p>
          <a:p>
            <a:pPr algn="just"/>
            <a:r>
              <a:rPr lang="ru-RU" dirty="0"/>
              <a:t>р</a:t>
            </a:r>
            <a:r>
              <a:rPr lang="ru-RU" dirty="0" smtClean="0"/>
              <a:t>аспространенность;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640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Недостатки </a:t>
            </a:r>
            <a:r>
              <a:rPr lang="en-US" dirty="0" smtClean="0"/>
              <a:t>MODBUS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/>
              <a:t>отсутствие </a:t>
            </a:r>
            <a:r>
              <a:rPr lang="ru-RU" dirty="0" smtClean="0"/>
              <a:t>типизации;</a:t>
            </a:r>
            <a:endParaRPr lang="ru-RU" dirty="0"/>
          </a:p>
          <a:p>
            <a:pPr algn="just"/>
            <a:r>
              <a:rPr lang="ru-RU" dirty="0" smtClean="0"/>
              <a:t>отсутствие </a:t>
            </a:r>
            <a:r>
              <a:rPr lang="ru-RU" dirty="0"/>
              <a:t>стандартизированного описания карт регистров в текстовом </a:t>
            </a:r>
            <a:r>
              <a:rPr lang="ru-RU" dirty="0" smtClean="0"/>
              <a:t>формате;</a:t>
            </a:r>
            <a:endParaRPr lang="ru-RU" dirty="0"/>
          </a:p>
          <a:p>
            <a:pPr algn="just"/>
            <a:r>
              <a:rPr lang="ru-RU" dirty="0" smtClean="0"/>
              <a:t>отсутствие </a:t>
            </a:r>
            <a:r>
              <a:rPr lang="ru-RU" dirty="0"/>
              <a:t>средств </a:t>
            </a:r>
            <a:r>
              <a:rPr lang="ru-RU" dirty="0" smtClean="0"/>
              <a:t>безопасности;</a:t>
            </a:r>
            <a:endParaRPr lang="ru-RU" dirty="0"/>
          </a:p>
          <a:p>
            <a:pPr algn="just"/>
            <a:r>
              <a:rPr lang="ru-RU" dirty="0" smtClean="0"/>
              <a:t>отсутствие </a:t>
            </a:r>
            <a:r>
              <a:rPr lang="ru-RU" dirty="0"/>
              <a:t>режима </a:t>
            </a:r>
            <a:r>
              <a:rPr lang="ru-RU" dirty="0" err="1"/>
              <a:t>multi-master</a:t>
            </a:r>
            <a:r>
              <a:rPr lang="ru-RU" dirty="0"/>
              <a:t> для </a:t>
            </a:r>
            <a:r>
              <a:rPr lang="ru-RU" dirty="0" smtClean="0"/>
              <a:t>интерфейсов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312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40</TotalTime>
  <Words>392</Words>
  <Application>Microsoft Office PowerPoint</Application>
  <PresentationFormat>Экран (4:3)</PresentationFormat>
  <Paragraphs>112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NewsPrint</vt:lpstr>
      <vt:lpstr>MODBUS</vt:lpstr>
      <vt:lpstr>Презентация PowerPoint</vt:lpstr>
      <vt:lpstr>Стандарты Modbus</vt:lpstr>
      <vt:lpstr>Физический уровень</vt:lpstr>
      <vt:lpstr>Логический уровень</vt:lpstr>
      <vt:lpstr>Основные понятия</vt:lpstr>
      <vt:lpstr>Пакет данных MODBUS</vt:lpstr>
      <vt:lpstr>Передача данных</vt:lpstr>
      <vt:lpstr>Презентация PowerPoint</vt:lpstr>
      <vt:lpstr>Обмен данными</vt:lpstr>
      <vt:lpstr>Обмен данными с ошибкой</vt:lpstr>
      <vt:lpstr>Коды ошибки</vt:lpstr>
      <vt:lpstr>MODBUS-регистры SLAVE устройств</vt:lpstr>
      <vt:lpstr>Презентация PowerPoint</vt:lpstr>
      <vt:lpstr>Коды функций MODBUS</vt:lpstr>
      <vt:lpstr>Преимущества MODBUS</vt:lpstr>
      <vt:lpstr>Недостатки MODBUS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MODBUS</dc:title>
  <dc:creator>79536</dc:creator>
  <cp:lastModifiedBy>79536</cp:lastModifiedBy>
  <cp:revision>4</cp:revision>
  <dcterms:created xsi:type="dcterms:W3CDTF">2023-02-28T11:00:51Z</dcterms:created>
  <dcterms:modified xsi:type="dcterms:W3CDTF">2023-02-28T11:41:19Z</dcterms:modified>
</cp:coreProperties>
</file>